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88" r:id="rId4"/>
    <p:sldId id="301" r:id="rId5"/>
    <p:sldId id="262" r:id="rId6"/>
    <p:sldId id="268" r:id="rId7"/>
    <p:sldId id="269" r:id="rId8"/>
    <p:sldId id="270" r:id="rId9"/>
    <p:sldId id="292" r:id="rId10"/>
    <p:sldId id="272" r:id="rId11"/>
    <p:sldId id="298" r:id="rId12"/>
    <p:sldId id="299" r:id="rId13"/>
    <p:sldId id="275" r:id="rId14"/>
    <p:sldId id="295" r:id="rId15"/>
    <p:sldId id="293" r:id="rId16"/>
    <p:sldId id="294" r:id="rId17"/>
    <p:sldId id="274" r:id="rId18"/>
    <p:sldId id="276" r:id="rId19"/>
    <p:sldId id="277" r:id="rId20"/>
    <p:sldId id="297" r:id="rId21"/>
    <p:sldId id="354" r:id="rId22"/>
    <p:sldId id="261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8"/>
    <p:restoredTop sz="87704"/>
  </p:normalViewPr>
  <p:slideViewPr>
    <p:cSldViewPr snapToGrid="0" snapToObjects="1" showGuides="1">
      <p:cViewPr varScale="1">
        <p:scale>
          <a:sx n="136" d="100"/>
          <a:sy n="136" d="100"/>
        </p:scale>
        <p:origin x="816" y="184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99D44-2185-CC43-8448-99B4D7094D12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DB627-7EB4-354E-B408-0064EC01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9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"I can stop anyone on the street in Paris and they'll have at least three smart cards on them”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Ventra </a:t>
            </a:r>
            <a:r>
              <a:rPr lang="mr-IN" dirty="0" smtClean="0"/>
              <a:t>–</a:t>
            </a:r>
            <a:r>
              <a:rPr lang="en-GB" dirty="0" smtClean="0"/>
              <a:t> Chicago</a:t>
            </a:r>
          </a:p>
          <a:p>
            <a:r>
              <a:rPr lang="en-GB" dirty="0" err="1" smtClean="0"/>
              <a:t>CharlieCard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Boston</a:t>
            </a:r>
          </a:p>
          <a:p>
            <a:r>
              <a:rPr lang="en-GB" dirty="0" err="1" smtClean="0"/>
              <a:t>SmarTrip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D.C. Area</a:t>
            </a:r>
          </a:p>
          <a:p>
            <a:r>
              <a:rPr lang="en-GB" dirty="0" err="1" smtClean="0"/>
              <a:t>GoTO</a:t>
            </a:r>
            <a:r>
              <a:rPr lang="en-GB" dirty="0" smtClean="0"/>
              <a:t> - Minneapolis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44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03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Magstripe</a:t>
            </a:r>
            <a:r>
              <a:rPr lang="en-US" dirty="0" smtClean="0"/>
              <a:t> -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Visualization of magnetically stored information on a magnetic stripe card.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see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two of the three tracks that can be present on cards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85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</a:t>
            </a:r>
            <a:r>
              <a:rPr lang="en-US" dirty="0" err="1" smtClean="0"/>
              <a:t>magstripe</a:t>
            </a:r>
            <a:r>
              <a:rPr lang="en-US" dirty="0" smtClean="0"/>
              <a:t> and chip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rfid</a:t>
            </a:r>
            <a:r>
              <a:rPr lang="en-US" baseline="0" dirty="0" smtClean="0"/>
              <a:t> aerial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78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29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JavaCard</a:t>
            </a:r>
            <a:r>
              <a:rPr lang="en-US" dirty="0" smtClean="0"/>
              <a:t>.</a:t>
            </a:r>
            <a:r>
              <a:rPr lang="en-US" baseline="0" dirty="0" smtClean="0"/>
              <a:t> No chars, no strings, no floats, no multi-dimensional arrays. </a:t>
            </a:r>
            <a:r>
              <a:rPr lang="en-US" baseline="0" dirty="0" err="1" smtClean="0"/>
              <a:t>Ints</a:t>
            </a:r>
            <a:r>
              <a:rPr lang="en-US" baseline="0" dirty="0" smtClean="0"/>
              <a:t> optional. No standard API, no threads.</a:t>
            </a:r>
          </a:p>
          <a:p>
            <a:r>
              <a:rPr lang="en-US" baseline="0" dirty="0" err="1" smtClean="0"/>
              <a:t>Multos</a:t>
            </a:r>
            <a:r>
              <a:rPr lang="en-US" baseline="0" dirty="0" smtClean="0"/>
              <a:t>. Finding out more would involve installing Flash Player. Yuck.</a:t>
            </a:r>
          </a:p>
          <a:p>
            <a:r>
              <a:rPr lang="en-US" baseline="0" dirty="0" smtClean="0"/>
              <a:t>Not an exhaustive list.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9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ADB627-7EB4-354E-B408-0064EC01A2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5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48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0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9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8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2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AF477-5C06-2B43-8E53-70E4377D9310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4925B-A553-4F44-8EB0-F896ECFA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7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hyperlink" Target="https://www.youtube.com/user/RegularCars" TargetMode="External"/><Relationship Id="rId6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github.com/franton/2017-SC-Tal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558209"/>
            <a:ext cx="6858000" cy="17907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Working with Smart Cards: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err="1" smtClean="0">
                <a:solidFill>
                  <a:schemeClr val="bg1"/>
                </a:solidFill>
              </a:rPr>
              <a:t>macOS</a:t>
            </a:r>
            <a:r>
              <a:rPr lang="en-US" b="1" dirty="0" smtClean="0">
                <a:solidFill>
                  <a:schemeClr val="bg1"/>
                </a:solidFill>
              </a:rPr>
              <a:t> and Security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4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Smart Cards?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Single Purpose Cards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Public Transit Systems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78686"/>
            <a:ext cx="5590095" cy="296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Smart Cards?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Single Purpose Cards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Hotel Keycards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Loyalty Cards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32" y="2608263"/>
            <a:ext cx="5307291" cy="16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Smart Cards?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Single Purpose Cards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Magnetic Stripe &amp; Contactless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81" y="2348792"/>
            <a:ext cx="3637275" cy="2306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949" y="1989057"/>
            <a:ext cx="2892580" cy="31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Smart Cards?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69219"/>
            <a:ext cx="5634265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Single Purpose Cards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Just contains some identifying information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Stored on either </a:t>
            </a:r>
            <a:r>
              <a:rPr lang="en-US" dirty="0" err="1" smtClean="0">
                <a:solidFill>
                  <a:schemeClr val="bg1"/>
                </a:solidFill>
              </a:rPr>
              <a:t>magstripe</a:t>
            </a:r>
            <a:r>
              <a:rPr lang="en-US" dirty="0" smtClean="0">
                <a:solidFill>
                  <a:schemeClr val="bg1"/>
                </a:solidFill>
              </a:rPr>
              <a:t> or RFID chip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 intelligence to the cards themselves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All the processing logic is on a backend system somewhere else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4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Smart Cards?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586445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 Purpose Cards - Examples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These are computers you do </a:t>
            </a:r>
            <a:r>
              <a:rPr lang="en-US" b="1" u="sng" dirty="0" smtClean="0">
                <a:solidFill>
                  <a:schemeClr val="bg1"/>
                </a:solidFill>
              </a:rPr>
              <a:t>NOT</a:t>
            </a:r>
            <a:r>
              <a:rPr lang="en-US" dirty="0" smtClean="0">
                <a:solidFill>
                  <a:schemeClr val="bg1"/>
                </a:solidFill>
              </a:rPr>
              <a:t> control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Debit / Credit Cards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559" y="2317576"/>
            <a:ext cx="4436881" cy="282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Smart Cards?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586445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 Purpose Cards - Examples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These are computers you do </a:t>
            </a:r>
            <a:r>
              <a:rPr lang="en-US" b="1" u="sng" dirty="0" smtClean="0">
                <a:solidFill>
                  <a:schemeClr val="bg1"/>
                </a:solidFill>
              </a:rPr>
              <a:t>NOT</a:t>
            </a:r>
            <a:r>
              <a:rPr lang="en-US" dirty="0" smtClean="0">
                <a:solidFill>
                  <a:schemeClr val="bg1"/>
                </a:solidFill>
              </a:rPr>
              <a:t> control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Debit / Credit Cards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Subscriber Identity Module (SIM) Card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9823" y="2657736"/>
            <a:ext cx="3944353" cy="24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1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Smart Cards?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586445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 Purpose Cards - Examples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These are computers you do </a:t>
            </a:r>
            <a:r>
              <a:rPr lang="en-US" b="1" u="sng" dirty="0" smtClean="0">
                <a:solidFill>
                  <a:schemeClr val="bg1"/>
                </a:solidFill>
              </a:rPr>
              <a:t>NOT</a:t>
            </a:r>
            <a:r>
              <a:rPr lang="en-US" dirty="0" smtClean="0">
                <a:solidFill>
                  <a:schemeClr val="bg1"/>
                </a:solidFill>
              </a:rPr>
              <a:t> control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Debit / Credit Cards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Subscriber Identity Module (SIM) Card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Computer Cards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623" y="2816010"/>
            <a:ext cx="3602236" cy="23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Smart Cards?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5621838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 Purpose Cards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Example Spec (SIM Card)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Atmel AT90SC25672RU Platform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8-bit CPU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256Kb ROM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72Kb EEPROM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6Kb RAM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20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30 MHz Clock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Up to 500,000 erase/write cycles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They do not need lots of compute power.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As a result, they’re extremely power efficient.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Smart Cards?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827605" cy="326350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 Purpose Cards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Operating Systems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JavaCard</a:t>
            </a:r>
            <a:endParaRPr lang="en-US" dirty="0" smtClean="0">
              <a:solidFill>
                <a:schemeClr val="bg1"/>
              </a:solidFill>
            </a:endParaRP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It’s Java! It’s now all Oracle’s fault!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Portable. Mostly.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Mostly used in phone SIM cards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MULTOS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Multi-Application Smart Card Operating System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Overseen by the MULTOS Consortium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Mostly used by financial services companies.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.NET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Made by </a:t>
            </a:r>
            <a:r>
              <a:rPr lang="en-US" dirty="0" err="1" smtClean="0">
                <a:solidFill>
                  <a:schemeClr val="bg1"/>
                </a:solidFill>
              </a:rPr>
              <a:t>Gemalto</a:t>
            </a:r>
            <a:endParaRPr lang="en-US" dirty="0" smtClean="0">
              <a:solidFill>
                <a:schemeClr val="bg1"/>
              </a:solidFill>
            </a:endParaRP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Integrates Microsoft’s .NET framework onto a card.</a:t>
            </a:r>
          </a:p>
        </p:txBody>
      </p:sp>
    </p:spTree>
    <p:extLst>
      <p:ext uri="{BB962C8B-B14F-4D97-AF65-F5344CB8AC3E}">
        <p14:creationId xmlns:p14="http://schemas.microsoft.com/office/powerpoint/2010/main" val="51091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Smart Card Examples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8"/>
            <a:ext cx="8198479" cy="3774281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(with thanks to Mr. Regular of “</a:t>
            </a:r>
            <a:r>
              <a:rPr lang="en-US" dirty="0">
                <a:solidFill>
                  <a:schemeClr val="bg1"/>
                </a:solidFill>
                <a:hlinkClick r:id="rId5"/>
              </a:rPr>
              <a:t>Regular Car Reviews</a:t>
            </a:r>
            <a:r>
              <a:rPr lang="en-US" dirty="0" smtClean="0">
                <a:solidFill>
                  <a:schemeClr val="bg1"/>
                </a:solidFill>
              </a:rPr>
              <a:t>”)</a:t>
            </a:r>
          </a:p>
        </p:txBody>
      </p:sp>
      <p:pic>
        <p:nvPicPr>
          <p:cNvPr id="4" name="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09424" y="1025914"/>
            <a:ext cx="4925152" cy="34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DISCLAIMER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am not here representing any employer of mine, current or otherwise.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Information contained within is not specific to any employer of mine, current or otherwise.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is a complex topic so may not transfer to your environment as-is.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Please leave Q+A until the end. If we run out of time, grab me during the conference.</a:t>
            </a:r>
          </a:p>
          <a:p>
            <a:pPr marL="214313" indent="-214313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5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Apple Security Primer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6724128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Apple started back in 10.4 to use the following standards: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Common Data Security Architecture (CDSA)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Personal Computer / Smart Card (PC/SC)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Sat on </a:t>
            </a:r>
            <a:r>
              <a:rPr lang="en-US" dirty="0" err="1" smtClean="0">
                <a:solidFill>
                  <a:schemeClr val="bg1"/>
                </a:solidFill>
              </a:rPr>
              <a:t>macosxforge</a:t>
            </a:r>
            <a:r>
              <a:rPr lang="en-US" dirty="0" smtClean="0">
                <a:solidFill>
                  <a:schemeClr val="bg1"/>
                </a:solidFill>
              </a:rPr>
              <a:t> as open source until September 2016.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Now on GitHub instead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smartcardservices.github.io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27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Apple Security Primer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6724128" cy="32635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old standards comprised of three working parts: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Smart Card Services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OS framework that everything sits in ( CDSA &amp; PC/SC 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Smart Card CCID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 USB card reader drivers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TokenD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Low level module to communicate with the card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Apple </a:t>
            </a:r>
            <a:r>
              <a:rPr lang="en-US" dirty="0">
                <a:solidFill>
                  <a:schemeClr val="bg1"/>
                </a:solidFill>
              </a:rPr>
              <a:t>marked the previous API’s and technologies in OS X as depreciated since 10.7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Apple Security Primer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6423503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Did anyone see the iOS security talk at </a:t>
            </a:r>
            <a:r>
              <a:rPr lang="en-US" dirty="0" err="1" smtClean="0">
                <a:solidFill>
                  <a:schemeClr val="bg1"/>
                </a:solidFill>
              </a:rPr>
              <a:t>BlackHat</a:t>
            </a:r>
            <a:r>
              <a:rPr lang="en-US" dirty="0" smtClean="0">
                <a:solidFill>
                  <a:schemeClr val="bg1"/>
                </a:solidFill>
              </a:rPr>
              <a:t> 2016?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Apple publicly revealed they use Smart Cards internally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Explains why 10.12 ships </a:t>
            </a:r>
            <a:r>
              <a:rPr lang="en-US" dirty="0">
                <a:solidFill>
                  <a:schemeClr val="bg1"/>
                </a:solidFill>
              </a:rPr>
              <a:t>with </a:t>
            </a:r>
            <a:r>
              <a:rPr lang="en-US" dirty="0" smtClean="0">
                <a:solidFill>
                  <a:schemeClr val="bg1"/>
                </a:solidFill>
              </a:rPr>
              <a:t>a new </a:t>
            </a:r>
            <a:r>
              <a:rPr lang="en-US" dirty="0" err="1" smtClean="0">
                <a:solidFill>
                  <a:schemeClr val="bg1"/>
                </a:solidFill>
              </a:rPr>
              <a:t>CryptoTokenKit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API that replaces the depreciated CDSA and PC/SC work.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Three “admin” cards are created for setting up a new “Cloud Key Vault” for iCloud.</a:t>
            </a:r>
          </a:p>
        </p:txBody>
      </p:sp>
    </p:spTree>
    <p:extLst>
      <p:ext uri="{BB962C8B-B14F-4D97-AF65-F5344CB8AC3E}">
        <p14:creationId xmlns:p14="http://schemas.microsoft.com/office/powerpoint/2010/main" val="18658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About 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have worked as a IT contractor in three business sectors and three different countries since 2005. (UK, Saudi Arabia and Switzerland).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Aiming for country no.4 (USA) in 2017/18. Maybe.</a:t>
            </a:r>
          </a:p>
          <a:p>
            <a:pPr marL="214313" indent="-214313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Slack / </a:t>
            </a:r>
            <a:r>
              <a:rPr lang="en-US" dirty="0" err="1">
                <a:solidFill>
                  <a:schemeClr val="bg1"/>
                </a:solidFill>
              </a:rPr>
              <a:t>JAMFNation</a:t>
            </a:r>
            <a:r>
              <a:rPr lang="en-US" dirty="0">
                <a:solidFill>
                  <a:schemeClr val="bg1"/>
                </a:solidFill>
              </a:rPr>
              <a:t> : </a:t>
            </a:r>
            <a:r>
              <a:rPr lang="en-US" dirty="0" err="1">
                <a:solidFill>
                  <a:schemeClr val="bg1"/>
                </a:solidFill>
              </a:rPr>
              <a:t>franton</a:t>
            </a:r>
            <a:endParaRPr lang="en-US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Twitter : </a:t>
            </a:r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richard_purves</a:t>
            </a:r>
            <a:endParaRPr lang="en-US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WWW : </a:t>
            </a:r>
            <a:r>
              <a:rPr lang="en-US" dirty="0" err="1" smtClean="0">
                <a:solidFill>
                  <a:schemeClr val="bg1"/>
                </a:solidFill>
              </a:rPr>
              <a:t>www.richard-purves.com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10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am I faffing on about?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7042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(brief) history of Smart Cards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What Apple is doing with them internally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What kind of cards exist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 to make them work with </a:t>
            </a:r>
            <a:r>
              <a:rPr lang="en-US" dirty="0" err="1" smtClean="0">
                <a:solidFill>
                  <a:schemeClr val="bg1"/>
                </a:solidFill>
              </a:rPr>
              <a:t>macOS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Jerry Springer’s Final Thoughts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These slides at: 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http://www.github.com/franton/2017-SC-Talk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45193" y="3030602"/>
            <a:ext cx="1674983" cy="12383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5193" y="3030602"/>
            <a:ext cx="1674983" cy="16311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History of Smart Cards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6083649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1887 : Edward Bellamy’s novel “Looking Backward”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First use of the term “credit card”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He used it eleven times!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927" y="2147368"/>
            <a:ext cx="2052145" cy="29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0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History of Smart Cards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1968 &amp; 1969 : Helmut </a:t>
            </a:r>
            <a:r>
              <a:rPr lang="en-US" dirty="0" err="1" smtClean="0">
                <a:solidFill>
                  <a:schemeClr val="bg1"/>
                </a:solidFill>
              </a:rPr>
              <a:t>Gröttrup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Jürgen </a:t>
            </a:r>
            <a:r>
              <a:rPr lang="en-US" dirty="0" err="1">
                <a:solidFill>
                  <a:schemeClr val="bg1"/>
                </a:solidFill>
              </a:rPr>
              <a:t>Dethloff</a:t>
            </a:r>
            <a:r>
              <a:rPr lang="en-US" dirty="0">
                <a:solidFill>
                  <a:schemeClr val="bg1"/>
                </a:solidFill>
              </a:rPr>
              <a:t> jointly </a:t>
            </a:r>
            <a:r>
              <a:rPr lang="en-US" dirty="0" smtClean="0">
                <a:solidFill>
                  <a:schemeClr val="bg1"/>
                </a:solidFill>
              </a:rPr>
              <a:t>file patents for the “automated chip card”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4" y="2210092"/>
            <a:ext cx="2953657" cy="1664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02" y="1985125"/>
            <a:ext cx="1565171" cy="1888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23742" y="3874124"/>
            <a:ext cx="13977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Helmut </a:t>
            </a:r>
            <a:r>
              <a:rPr lang="en-US" dirty="0" err="1">
                <a:solidFill>
                  <a:schemeClr val="bg1"/>
                </a:solidFill>
              </a:rPr>
              <a:t>Gröttrup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5268085" y="3874124"/>
            <a:ext cx="130067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Jürgen </a:t>
            </a:r>
            <a:r>
              <a:rPr lang="en-US" dirty="0" err="1">
                <a:solidFill>
                  <a:schemeClr val="bg1"/>
                </a:solidFill>
              </a:rPr>
              <a:t>Dethloff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65210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History of Smart Cards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6846806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1974 : Roland Moreno patents the “memory card” concept.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He became a French national </a:t>
            </a:r>
            <a:r>
              <a:rPr lang="en-US" dirty="0">
                <a:solidFill>
                  <a:schemeClr val="bg1"/>
                </a:solidFill>
              </a:rPr>
              <a:t>hero </a:t>
            </a:r>
            <a:r>
              <a:rPr lang="en-US" dirty="0" smtClean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chemeClr val="bg1"/>
                </a:solidFill>
              </a:rPr>
              <a:t>was awarded the </a:t>
            </a:r>
            <a:r>
              <a:rPr lang="en-US" dirty="0" err="1">
                <a:solidFill>
                  <a:schemeClr val="bg1"/>
                </a:solidFill>
              </a:rPr>
              <a:t>Légion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d'Honneur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smtClean="0">
                <a:solidFill>
                  <a:schemeClr val="bg1"/>
                </a:solidFill>
              </a:rPr>
              <a:t>2009.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909" y="2391876"/>
            <a:ext cx="2512181" cy="27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History of Smart Cards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5832440" cy="32635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1974 : Roland Moreno patents the “memory card” concept.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first smart card looked like this: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395" y="2377570"/>
            <a:ext cx="4917209" cy="27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0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Smart Cards?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Single Purpose and Multi-Purpose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What’s the difference?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8900</TotalTime>
  <Words>858</Words>
  <Application>Microsoft Macintosh PowerPoint</Application>
  <PresentationFormat>On-screen Show (16:9)</PresentationFormat>
  <Paragraphs>146</Paragraphs>
  <Slides>22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Mangal</vt:lpstr>
      <vt:lpstr>Office Theme</vt:lpstr>
      <vt:lpstr>Working with Smart Cards: macOS and Security</vt:lpstr>
      <vt:lpstr>DISCLAIMER</vt:lpstr>
      <vt:lpstr>About Me</vt:lpstr>
      <vt:lpstr>What am I faffing on about?</vt:lpstr>
      <vt:lpstr>History of Smart Cards</vt:lpstr>
      <vt:lpstr>History of Smart Cards</vt:lpstr>
      <vt:lpstr>History of Smart Cards</vt:lpstr>
      <vt:lpstr>History of Smart Cards</vt:lpstr>
      <vt:lpstr>What are Smart Cards?</vt:lpstr>
      <vt:lpstr>What are Smart Cards?</vt:lpstr>
      <vt:lpstr>What are Smart Cards?</vt:lpstr>
      <vt:lpstr>What are Smart Cards?</vt:lpstr>
      <vt:lpstr>What are Smart Cards?</vt:lpstr>
      <vt:lpstr>What are Smart Cards?</vt:lpstr>
      <vt:lpstr>What are Smart Cards?</vt:lpstr>
      <vt:lpstr>What are Smart Cards?</vt:lpstr>
      <vt:lpstr>What are Smart Cards?</vt:lpstr>
      <vt:lpstr>What are Smart Cards?</vt:lpstr>
      <vt:lpstr>Smart Card Examples</vt:lpstr>
      <vt:lpstr>Apple Security Primer</vt:lpstr>
      <vt:lpstr>Apple Security Primer</vt:lpstr>
      <vt:lpstr>Apple Security Primer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John Purves</dc:creator>
  <cp:lastModifiedBy>Richard John Purves</cp:lastModifiedBy>
  <cp:revision>641</cp:revision>
  <dcterms:created xsi:type="dcterms:W3CDTF">2016-09-09T18:16:59Z</dcterms:created>
  <dcterms:modified xsi:type="dcterms:W3CDTF">2017-02-08T15:44:56Z</dcterms:modified>
</cp:coreProperties>
</file>